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73" r:id="rId3"/>
    <p:sldId id="260" r:id="rId4"/>
    <p:sldId id="261" r:id="rId5"/>
    <p:sldId id="269" r:id="rId6"/>
    <p:sldId id="270" r:id="rId7"/>
    <p:sldId id="271" r:id="rId8"/>
    <p:sldId id="274" r:id="rId9"/>
    <p:sldId id="265" r:id="rId10"/>
    <p:sldId id="266" r:id="rId11"/>
    <p:sldId id="263" r:id="rId12"/>
    <p:sldId id="288" r:id="rId13"/>
    <p:sldId id="290" r:id="rId14"/>
    <p:sldId id="283" r:id="rId15"/>
    <p:sldId id="284" r:id="rId16"/>
    <p:sldId id="285" r:id="rId17"/>
    <p:sldId id="286" r:id="rId18"/>
    <p:sldId id="287" r:id="rId19"/>
    <p:sldId id="289" r:id="rId20"/>
    <p:sldId id="268" r:id="rId21"/>
    <p:sldId id="277" r:id="rId22"/>
    <p:sldId id="275" r:id="rId23"/>
    <p:sldId id="276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87831" autoAdjust="0"/>
  </p:normalViewPr>
  <p:slideViewPr>
    <p:cSldViewPr>
      <p:cViewPr varScale="1">
        <p:scale>
          <a:sx n="93" d="100"/>
          <a:sy n="93" d="100"/>
        </p:scale>
        <p:origin x="13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B45C58-03CD-44BE-8280-901EB10095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6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forest, a general rule is that you will be off by 10% (i.e. if you go 1000 meters, you’ll be off by 100meters!).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5C58-03CD-44BE-8280-901EB10095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5C58-03CD-44BE-8280-901EB10095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52884-CECC-4A1F-87B9-509458714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90071-90F9-41F7-BF0C-A1AE0B16B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306DE-4185-4BCC-8CFC-3DAFFB5CB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1EFC3-0E0C-460F-BF69-AF0F657C0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ECB6B-4F11-4721-B7AD-A043F74DCE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18210-4C48-4080-BB41-D748CF0D5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D494F-8457-47DB-82B8-FDB1632F0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3951C-A2A2-4DB9-924F-6EA930148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C2902-1AE8-4D0E-A790-78314D3B1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4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7B6C4-43A4-4479-8C2D-8C182B12C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FCA4-D7A0-4848-BFBD-815F14399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06181-61BE-43CD-8C33-61F84B2C8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jan.ucc.nau.edu/~rcb7/namNm15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6B5E0-5ECA-4F40-9432-5E4B949F495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edu/bwrl/lab_docs/manuals/IMPusersmanual8thedition.2-1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vm.edu/bwrl/lab_docs/manuals/IMPusersmanual8thedition.2-1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geog.sfsu.edu/sites/sites7.sfsu.edu.geog/files/fieldequipment/instructions/ImpulseGuid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-orienteering.org/old/lesson1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evinestela/land-navigation-with-map-and-compass-2417124?next_slideshow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agnetic_declin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Methods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562600"/>
          </a:xfrm>
        </p:spPr>
        <p:txBody>
          <a:bodyPr/>
          <a:lstStyle/>
          <a:p>
            <a:r>
              <a:rPr lang="en-US" dirty="0" smtClean="0"/>
              <a:t>When a GPS only won’t do:</a:t>
            </a:r>
          </a:p>
          <a:p>
            <a:pPr lvl="1"/>
            <a:r>
              <a:rPr lang="en-US" dirty="0" smtClean="0"/>
              <a:t>Forestry canopies</a:t>
            </a:r>
          </a:p>
          <a:p>
            <a:pPr lvl="1"/>
            <a:r>
              <a:rPr lang="en-US" dirty="0" smtClean="0"/>
              <a:t>Canyons (no reception or can’t reach)</a:t>
            </a:r>
          </a:p>
          <a:p>
            <a:pPr lvl="1"/>
            <a:r>
              <a:rPr lang="en-US" dirty="0" smtClean="0"/>
              <a:t>Underwater</a:t>
            </a:r>
          </a:p>
          <a:p>
            <a:pPr lvl="1"/>
            <a:r>
              <a:rPr lang="en-US" dirty="0" smtClean="0"/>
              <a:t>Small areas when you don’t have a sub-meter GPS</a:t>
            </a:r>
          </a:p>
          <a:p>
            <a:pPr lvl="1"/>
            <a:r>
              <a:rPr lang="en-US" dirty="0" smtClean="0"/>
              <a:t>Need high resolution and can’t carry or afford the equipment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39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191000" cy="5486400"/>
          </a:xfrm>
        </p:spPr>
        <p:txBody>
          <a:bodyPr/>
          <a:lstStyle/>
          <a:p>
            <a:r>
              <a:rPr lang="en-US" dirty="0" smtClean="0"/>
              <a:t>If we measure 0 degrees on a compass, the actually point is off by the “declination”.</a:t>
            </a:r>
          </a:p>
          <a:p>
            <a:r>
              <a:rPr lang="en-US" dirty="0" smtClean="0"/>
              <a:t>We must add the declination to all our angles</a:t>
            </a:r>
          </a:p>
          <a:p>
            <a:r>
              <a:rPr lang="en-US" dirty="0" smtClean="0"/>
              <a:t>Try it and check on a map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48178"/>
            <a:ext cx="3962400" cy="520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9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r>
              <a:rPr lang="en-US" dirty="0" smtClean="0"/>
              <a:t>Best:</a:t>
            </a:r>
          </a:p>
          <a:p>
            <a:pPr lvl="1"/>
            <a:r>
              <a:rPr lang="en-US" dirty="0" smtClean="0"/>
              <a:t>Laser distance measuring tool</a:t>
            </a:r>
          </a:p>
          <a:p>
            <a:r>
              <a:rPr lang="en-US" dirty="0" smtClean="0"/>
              <a:t>Next best:</a:t>
            </a:r>
          </a:p>
          <a:p>
            <a:pPr lvl="1"/>
            <a:r>
              <a:rPr lang="en-US" dirty="0" smtClean="0"/>
              <a:t>A lightweight measuring tape</a:t>
            </a:r>
          </a:p>
          <a:p>
            <a:r>
              <a:rPr lang="en-US" dirty="0" smtClean="0"/>
              <a:t>Worst:</a:t>
            </a:r>
          </a:p>
          <a:p>
            <a:pPr lvl="1"/>
            <a:r>
              <a:rPr lang="en-US" dirty="0" smtClean="0"/>
              <a:t>Pacing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91" y="3886201"/>
            <a:ext cx="466080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6" y="0"/>
            <a:ext cx="278476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with a Range 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95400"/>
            <a:ext cx="8715375" cy="348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248400"/>
            <a:ext cx="767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range finder will calculate the horizontal and vertical distance for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Leveling Rod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a leveling rod, inclinations and horizontal distances will be incorrect</a:t>
            </a:r>
          </a:p>
          <a:p>
            <a:r>
              <a:rPr lang="en-US" dirty="0" smtClean="0"/>
              <a:t>Can also adjust later</a:t>
            </a:r>
            <a:endParaRPr lang="en-US" dirty="0"/>
          </a:p>
        </p:txBody>
      </p:sp>
      <p:pic>
        <p:nvPicPr>
          <p:cNvPr id="13314" name="Picture 2" descr="C:\Users\jg2345\AppData\Local\Microsoft\Windows\Temporary Internet Files\Content.IE5\GS3XYBFJ\The_Surveyor_-_NARA_-_2838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246501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8454" y="3810000"/>
            <a:ext cx="152400" cy="2286000"/>
          </a:xfrm>
          <a:prstGeom prst="rect">
            <a:avLst/>
          </a:prstGeom>
          <a:pattFill prst="ltHorz">
            <a:fgClr>
              <a:schemeClr val="tx2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0"/>
          </p:cNvCxnSpPr>
          <p:nvPr/>
        </p:nvCxnSpPr>
        <p:spPr>
          <a:xfrm flipH="1">
            <a:off x="1954654" y="3810000"/>
            <a:ext cx="4695092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2"/>
          </p:cNvCxnSpPr>
          <p:nvPr/>
        </p:nvCxnSpPr>
        <p:spPr>
          <a:xfrm flipH="1">
            <a:off x="1954654" y="3962400"/>
            <a:ext cx="4771292" cy="2133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Range Finder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828800"/>
            <a:ext cx="8658225" cy="417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4815" y="6477782"/>
            <a:ext cx="357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From Laser Tech’s user’s </a:t>
            </a:r>
            <a:r>
              <a:rPr lang="en-US" dirty="0">
                <a:hlinkClick r:id="rId3"/>
              </a:rPr>
              <a:t>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86052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Horizontal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343400" cy="4953000"/>
          </a:xfrm>
        </p:spPr>
        <p:txBody>
          <a:bodyPr/>
          <a:lstStyle/>
          <a:p>
            <a:r>
              <a:rPr lang="en-US" dirty="0" smtClean="0"/>
              <a:t>Press the “Fire” button to turn on the range finder</a:t>
            </a:r>
          </a:p>
          <a:p>
            <a:r>
              <a:rPr lang="en-US" dirty="0" smtClean="0"/>
              <a:t>The display panel should show “HD” for “Horizontal Distance”.</a:t>
            </a:r>
          </a:p>
          <a:p>
            <a:r>
              <a:rPr lang="en-US" dirty="0" smtClean="0"/>
              <a:t>If not, press “Forward” until you see “HD”.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9772" y="5638800"/>
            <a:ext cx="1394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Laser Tech Inc.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12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Horizontal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696200" cy="4953000"/>
          </a:xfrm>
        </p:spPr>
        <p:txBody>
          <a:bodyPr/>
          <a:lstStyle/>
          <a:p>
            <a:r>
              <a:rPr lang="en-US" sz="2800" dirty="0"/>
              <a:t>Point the range finder at a target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Press “Fire” to turn on the laser pointer.</a:t>
            </a:r>
          </a:p>
          <a:p>
            <a:r>
              <a:rPr lang="en-US" sz="2800" dirty="0" smtClean="0"/>
              <a:t>Press and hold “Fire” until you hear a beep</a:t>
            </a:r>
          </a:p>
          <a:p>
            <a:r>
              <a:rPr lang="en-US" sz="2800" dirty="0" smtClean="0"/>
              <a:t>Release “Fire” you should see a distance.</a:t>
            </a:r>
          </a:p>
          <a:p>
            <a:r>
              <a:rPr lang="en-US" sz="2800" dirty="0" smtClean="0"/>
              <a:t>Record the distance including the units “F” for feet, “M” for meters</a:t>
            </a:r>
          </a:p>
          <a:p>
            <a:r>
              <a:rPr lang="en-US" sz="2800" dirty="0" smtClean="0"/>
              <a:t>Take another measurement by pressing “Fire”.</a:t>
            </a:r>
          </a:p>
          <a:p>
            <a:r>
              <a:rPr lang="en-US" sz="2800" dirty="0" smtClean="0"/>
              <a:t>When done, press “Forward” and “Back” at the same time to turn off the range finder.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Horizontal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display shows “EO 1”, you did not get a good signal back from the target.</a:t>
            </a:r>
          </a:p>
          <a:p>
            <a:r>
              <a:rPr lang="en-US" dirty="0" smtClean="0"/>
              <a:t>Try again or use the reflector on a pole.</a:t>
            </a:r>
          </a:p>
          <a:p>
            <a:r>
              <a:rPr lang="en-US" dirty="0" smtClean="0"/>
              <a:t>See the </a:t>
            </a:r>
            <a:r>
              <a:rPr lang="en-US" dirty="0" smtClean="0">
                <a:hlinkClick r:id="rId2"/>
              </a:rPr>
              <a:t>user’s manual </a:t>
            </a:r>
            <a:r>
              <a:rPr lang="en-US" dirty="0" smtClean="0"/>
              <a:t>for more information.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other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on the range finder.</a:t>
            </a:r>
          </a:p>
          <a:p>
            <a:r>
              <a:rPr lang="en-US" dirty="0" smtClean="0"/>
              <a:t>Use forward until “INC” is displayed</a:t>
            </a:r>
          </a:p>
          <a:p>
            <a:pPr lvl="1"/>
            <a:r>
              <a:rPr lang="en-US" dirty="0" smtClean="0"/>
              <a:t>Press “Fire” and record the inclination value</a:t>
            </a:r>
          </a:p>
          <a:p>
            <a:r>
              <a:rPr lang="en-US" dirty="0" smtClean="0"/>
              <a:t>Use forward until “HT” is displayed</a:t>
            </a:r>
          </a:p>
          <a:p>
            <a:pPr lvl="1"/>
            <a:r>
              <a:rPr lang="en-US" dirty="0" smtClean="0"/>
              <a:t>Press “Fire and record the height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1-page guide from SFSU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Bearing – direction to target (aka azimuth)</a:t>
            </a:r>
          </a:p>
          <a:p>
            <a:pPr lvl="1"/>
            <a:r>
              <a:rPr lang="en-US" dirty="0" smtClean="0"/>
              <a:t>Typically measured with a compass</a:t>
            </a:r>
          </a:p>
          <a:p>
            <a:r>
              <a:rPr lang="en-US" dirty="0" smtClean="0"/>
              <a:t>Heading – direction of travel</a:t>
            </a:r>
          </a:p>
          <a:p>
            <a:pPr lvl="1"/>
            <a:r>
              <a:rPr lang="en-US" dirty="0" smtClean="0"/>
              <a:t>Note: A GPS provides a heading while you’re moving by finding the angle between your current location and a previous one.  Because of this, it’s accuracy is poor and unreliable.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490663"/>
            <a:ext cx="86963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791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 range finder appears to only take measurements if the target is very white or you used the included target.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66800"/>
            <a:ext cx="86677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7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09700"/>
            <a:ext cx="8791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7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66813"/>
            <a:ext cx="8143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4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247775"/>
            <a:ext cx="81915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3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133600"/>
            <a:ext cx="86296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14463"/>
            <a:ext cx="87820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a “station” </a:t>
            </a:r>
            <a:r>
              <a:rPr lang="en-US" dirty="0" smtClean="0"/>
              <a:t>(a.k.a. benchmark) with </a:t>
            </a:r>
            <a:r>
              <a:rPr lang="en-US" dirty="0" smtClean="0"/>
              <a:t>more than adequate </a:t>
            </a:r>
            <a:r>
              <a:rPr lang="en-US" dirty="0" smtClean="0"/>
              <a:t>certainty</a:t>
            </a:r>
            <a:endParaRPr lang="en-US" dirty="0" smtClean="0"/>
          </a:p>
          <a:p>
            <a:r>
              <a:rPr lang="en-US" dirty="0" smtClean="0"/>
              <a:t>“Shoot” “meets and bounds” to points</a:t>
            </a:r>
          </a:p>
          <a:p>
            <a:pPr lvl="1"/>
            <a:r>
              <a:rPr lang="en-US" dirty="0" smtClean="0"/>
              <a:t>Measure direction and distance</a:t>
            </a:r>
          </a:p>
          <a:p>
            <a:r>
              <a:rPr lang="en-US" dirty="0" smtClean="0"/>
              <a:t>Convert to coordinates</a:t>
            </a:r>
          </a:p>
          <a:p>
            <a:r>
              <a:rPr lang="en-US" dirty="0" smtClean="0"/>
              <a:t>Must use a projected system!</a:t>
            </a:r>
          </a:p>
          <a:p>
            <a:pPr lvl="1"/>
            <a:r>
              <a:rPr lang="en-US" dirty="0" smtClean="0"/>
              <a:t>E.g. UTM, State Plane</a:t>
            </a:r>
          </a:p>
          <a:p>
            <a:r>
              <a:rPr lang="en-US" dirty="0" smtClean="0"/>
              <a:t>Accuracy decreases as you move from point to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trig…</a:t>
            </a:r>
            <a:endParaRPr lang="en-US" dirty="0"/>
          </a:p>
        </p:txBody>
      </p:sp>
      <p:cxnSp>
        <p:nvCxnSpPr>
          <p:cNvPr id="5" name="Straight Arrow Connector 4"/>
          <p:cNvCxnSpPr>
            <a:endCxn id="15" idx="3"/>
          </p:cNvCxnSpPr>
          <p:nvPr/>
        </p:nvCxnSpPr>
        <p:spPr>
          <a:xfrm flipV="1">
            <a:off x="2667000" y="1928943"/>
            <a:ext cx="3397437" cy="3100257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74393" y="518160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Existing Coordinate</a:t>
            </a:r>
          </a:p>
          <a:p>
            <a:pPr algn="ctr"/>
            <a:r>
              <a:rPr lang="en-US" dirty="0" smtClean="0"/>
              <a:t>(x1,y1)</a:t>
            </a:r>
            <a:endParaRPr lang="en-US" dirty="0"/>
          </a:p>
        </p:txBody>
      </p:sp>
      <p:cxnSp>
        <p:nvCxnSpPr>
          <p:cNvPr id="11" name="Straight Connector 10"/>
          <p:cNvCxnSpPr>
            <a:stCxn id="14" idx="0"/>
            <a:endCxn id="13" idx="2"/>
          </p:cNvCxnSpPr>
          <p:nvPr/>
        </p:nvCxnSpPr>
        <p:spPr>
          <a:xfrm flipV="1">
            <a:off x="2667000" y="1821180"/>
            <a:ext cx="34831" cy="3055620"/>
          </a:xfrm>
          <a:prstGeom prst="line">
            <a:avLst/>
          </a:prstGeom>
          <a:ln w="508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27369" y="14518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19800" y="166878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2"/>
            <a:endCxn id="15" idx="2"/>
          </p:cNvCxnSpPr>
          <p:nvPr/>
        </p:nvCxnSpPr>
        <p:spPr>
          <a:xfrm>
            <a:off x="2701831" y="1821180"/>
            <a:ext cx="3317969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62400" y="143660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38678" y="310973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88920" y="3906827"/>
                <a:ext cx="451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920" y="3906827"/>
                <a:ext cx="45179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ie 33"/>
          <p:cNvSpPr/>
          <p:nvPr/>
        </p:nvSpPr>
        <p:spPr>
          <a:xfrm rot="4702034">
            <a:off x="1236060" y="3779219"/>
            <a:ext cx="2824861" cy="2499962"/>
          </a:xfrm>
          <a:prstGeom prst="pie">
            <a:avLst>
              <a:gd name="adj1" fmla="val 11537814"/>
              <a:gd name="adj2" fmla="val 143863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4600" y="48768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72000" y="337879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74637" y="982801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Coordinate</a:t>
            </a:r>
          </a:p>
          <a:p>
            <a:pPr algn="ctr"/>
            <a:r>
              <a:rPr lang="en-US" dirty="0" smtClean="0"/>
              <a:t>(x2,y2)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38800" y="3411833"/>
                <a:ext cx="191943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Given:</a:t>
                </a:r>
              </a:p>
              <a:p>
                <a:r>
                  <a:rPr lang="en-US" dirty="0" smtClean="0"/>
                  <a:t>- (x1,y1)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D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Compute:</a:t>
                </a:r>
              </a:p>
              <a:p>
                <a:r>
                  <a:rPr lang="en-US" dirty="0" smtClean="0"/>
                  <a:t>- (x2,y2)</a:t>
                </a:r>
                <a:endParaRPr lang="en-US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411833"/>
                <a:ext cx="1919436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2540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139384" y="6488668"/>
            <a:ext cx="761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This only works in projected systems and there will always be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 has a magnetic field that has a “north pole” and a “south pole” just like typical magnets</a:t>
            </a:r>
          </a:p>
          <a:p>
            <a:r>
              <a:rPr lang="en-US" dirty="0" smtClean="0"/>
              <a:t>We can use this field and something that is magnetized to orient ourselves just about anywhere on the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Compass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720897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45806" y="6488668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How to use a compass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the “Direction of Travel-Arrow” in the direction you want to go</a:t>
            </a:r>
          </a:p>
          <a:p>
            <a:r>
              <a:rPr lang="en-US" dirty="0" smtClean="0"/>
              <a:t>Turn the compass housing to make the north arrow (red part of the compass needle) line up with the orienting needle.</a:t>
            </a:r>
          </a:p>
          <a:p>
            <a:r>
              <a:rPr lang="en-US" dirty="0" smtClean="0"/>
              <a:t>Check the direction of travel arrow again</a:t>
            </a:r>
          </a:p>
          <a:p>
            <a:r>
              <a:rPr lang="en-US" dirty="0" smtClean="0"/>
              <a:t>Record the angle that is next to the direction of travel arrow</a:t>
            </a:r>
          </a:p>
          <a:p>
            <a:r>
              <a:rPr lang="en-US" dirty="0" smtClean="0"/>
              <a:t>Add the appropriate amount of declination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Mirror-sighting Compass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49392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6099577" y="6496012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Wilderness Learning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“North” is not magnetic north</a:t>
            </a:r>
          </a:p>
          <a:p>
            <a:r>
              <a:rPr lang="en-US" dirty="0" smtClean="0"/>
              <a:t>Compasses measure magnetic north (approximately)</a:t>
            </a:r>
          </a:p>
          <a:p>
            <a:r>
              <a:rPr lang="en-US" dirty="0" smtClean="0"/>
              <a:t>See: Wiki page at: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en.wikipedia.org/wiki/Magnetic_declination</a:t>
            </a:r>
            <a:endParaRPr lang="en-US" dirty="0" smtClean="0"/>
          </a:p>
          <a:p>
            <a:pPr lvl="1"/>
            <a:r>
              <a:rPr lang="en-US" dirty="0" smtClean="0"/>
              <a:t>Check out the cool animation on how declination has changed</a:t>
            </a:r>
          </a:p>
          <a:p>
            <a:r>
              <a:rPr lang="en-US" dirty="0" smtClean="0"/>
              <a:t>Find out declination at:</a:t>
            </a:r>
          </a:p>
          <a:p>
            <a:pPr lvl="1"/>
            <a:r>
              <a:rPr lang="en-US" dirty="0"/>
              <a:t>http://www.ngdc.noaa.gov/geomag-web/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747</Words>
  <Application>Microsoft Office PowerPoint</Application>
  <PresentationFormat>On-screen Show (4:3)</PresentationFormat>
  <Paragraphs>105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Cambria Math</vt:lpstr>
      <vt:lpstr>Default Design</vt:lpstr>
      <vt:lpstr>Field Methods 2</vt:lpstr>
      <vt:lpstr>Definitions</vt:lpstr>
      <vt:lpstr>Basic Idea</vt:lpstr>
      <vt:lpstr>A little trig…</vt:lpstr>
      <vt:lpstr>Compasses</vt:lpstr>
      <vt:lpstr>Field Compass</vt:lpstr>
      <vt:lpstr>Finding Direction</vt:lpstr>
      <vt:lpstr>Mirror-sighting Compass</vt:lpstr>
      <vt:lpstr>Declination</vt:lpstr>
      <vt:lpstr>Declination</vt:lpstr>
      <vt:lpstr>Measuring Distance</vt:lpstr>
      <vt:lpstr>Distance with a Range Finder</vt:lpstr>
      <vt:lpstr>Leveling Rod</vt:lpstr>
      <vt:lpstr>Laser Range Finder</vt:lpstr>
      <vt:lpstr>Taking a Horizontal Distance</vt:lpstr>
      <vt:lpstr>Taking a Horizontal Distance</vt:lpstr>
      <vt:lpstr>Taking a Horizontal Distance</vt:lpstr>
      <vt:lpstr>Taking other Measurements</vt:lpstr>
      <vt:lpstr>Additional Resources</vt:lpstr>
      <vt:lpstr>Additional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94</cp:revision>
  <dcterms:created xsi:type="dcterms:W3CDTF">2008-05-04T17:53:48Z</dcterms:created>
  <dcterms:modified xsi:type="dcterms:W3CDTF">2018-09-09T20:04:51Z</dcterms:modified>
</cp:coreProperties>
</file>